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78" r:id="rId4"/>
    <p:sldId id="279" r:id="rId5"/>
    <p:sldId id="280" r:id="rId6"/>
    <p:sldId id="258" r:id="rId7"/>
    <p:sldId id="259" r:id="rId8"/>
    <p:sldId id="260" r:id="rId9"/>
    <p:sldId id="281" r:id="rId10"/>
    <p:sldId id="262" r:id="rId11"/>
    <p:sldId id="284" r:id="rId12"/>
    <p:sldId id="264" r:id="rId13"/>
    <p:sldId id="265" r:id="rId14"/>
    <p:sldId id="283" r:id="rId15"/>
    <p:sldId id="267" r:id="rId16"/>
    <p:sldId id="268" r:id="rId17"/>
    <p:sldId id="274" r:id="rId18"/>
    <p:sldId id="269" r:id="rId19"/>
    <p:sldId id="270" r:id="rId20"/>
    <p:sldId id="285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6698-6658-4CE8-9BC3-215F49B53DA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3A82-5332-4196-ADFA-68FDBB9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9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3A82-5332-4196-ADFA-68FDBB96F8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2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1A6C-B3A4-4D3B-B022-E6B4F7C73484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55A8-2234-47E9-B38C-0BDA68CE26FE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E3F-4028-4313-8F93-5E467AC79A65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39A5-4C34-4FBD-8DCD-2F0D7235BCFF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5038-4C96-44B2-935C-A141FD2EBDCF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6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E4B-1F21-4F91-9001-3F01BE420D2D}" type="datetime1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3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DBE8-491C-4DBD-B53B-73C53FC38D57}" type="datetime1">
              <a:rPr lang="ru-RU" smtClean="0"/>
              <a:t>20.09.2025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3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5DE8-AEB8-4B63-AEA5-6C31AF36CD8A}" type="datetime1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54B-8790-4CE5-BE44-2393BA5E7EB5}" type="datetime1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9688-5824-4126-A835-397D203CEF52}" type="datetime1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7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797-6914-4989-9153-AD8D10FA2B61}" type="datetime1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90DC-A8D9-482A-A9A5-5C6D9832C0D8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107A-1408-4B49-896B-B4EAEB0F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4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1123667" y="2828501"/>
            <a:ext cx="9647767" cy="961075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kk-KZ" sz="2400" b="1" dirty="0">
                <a:solidFill>
                  <a:srgbClr val="C00000"/>
                </a:solidFill>
                <a:latin typeface="+mn-lt"/>
              </a:rPr>
              <a:t>Күрделі белоктар: хромо- , глико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-</a:t>
            </a:r>
            <a:r>
              <a:rPr lang="kk-KZ" sz="2400" b="1" dirty="0">
                <a:solidFill>
                  <a:srgbClr val="C00000"/>
                </a:solidFill>
                <a:latin typeface="+mn-lt"/>
              </a:rPr>
              <a:t>, липо- және фосфопротеиндер</a:t>
            </a:r>
            <a:endParaRPr lang="ru-RU" altLang="ru-RU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45514" y="4391671"/>
            <a:ext cx="11360149" cy="105621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2488414" y="430645"/>
            <a:ext cx="7274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3" y="139037"/>
            <a:ext cx="1637007" cy="1804757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53" y="183577"/>
            <a:ext cx="1715679" cy="1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2660" y="1995573"/>
            <a:ext cx="194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0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62" y="0"/>
            <a:ext cx="9135275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4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18D79AB0-0605-8021-EAD9-EEEABA8E2199}"/>
              </a:ext>
            </a:extLst>
          </p:cNvPr>
          <p:cNvSpPr/>
          <p:nvPr/>
        </p:nvSpPr>
        <p:spPr>
          <a:xfrm>
            <a:off x="7612263" y="2967782"/>
            <a:ext cx="1818891" cy="785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17D7D9A-F8D6-3B08-2DB0-CA93943BDDA5}"/>
              </a:ext>
            </a:extLst>
          </p:cNvPr>
          <p:cNvSpPr/>
          <p:nvPr/>
        </p:nvSpPr>
        <p:spPr>
          <a:xfrm>
            <a:off x="1762083" y="2910808"/>
            <a:ext cx="1818891" cy="785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9E69CBE-ABD7-98BC-BCD3-8E879568B796}"/>
              </a:ext>
            </a:extLst>
          </p:cNvPr>
          <p:cNvSpPr/>
          <p:nvPr/>
        </p:nvSpPr>
        <p:spPr>
          <a:xfrm>
            <a:off x="5961463" y="4586578"/>
            <a:ext cx="2643224" cy="648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2F18711-B247-9E2D-E763-55311B56A36A}"/>
              </a:ext>
            </a:extLst>
          </p:cNvPr>
          <p:cNvSpPr/>
          <p:nvPr/>
        </p:nvSpPr>
        <p:spPr>
          <a:xfrm>
            <a:off x="2554033" y="4552017"/>
            <a:ext cx="2643224" cy="648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11C53-EA4C-839A-AC33-1098AD9BDF63}"/>
              </a:ext>
            </a:extLst>
          </p:cNvPr>
          <p:cNvSpPr/>
          <p:nvPr/>
        </p:nvSpPr>
        <p:spPr>
          <a:xfrm>
            <a:off x="4200084" y="1551776"/>
            <a:ext cx="2643224" cy="648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89AFF18-B1B4-F123-F6D6-2AFC88D9A9C3}"/>
              </a:ext>
            </a:extLst>
          </p:cNvPr>
          <p:cNvSpPr/>
          <p:nvPr/>
        </p:nvSpPr>
        <p:spPr>
          <a:xfrm>
            <a:off x="4598238" y="2953198"/>
            <a:ext cx="1846916" cy="785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160495-A35F-0425-F2E5-FA87A387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54861D-F192-1DEC-D6B7-4922F37117D3}"/>
              </a:ext>
            </a:extLst>
          </p:cNvPr>
          <p:cNvSpPr txBox="1">
            <a:spLocks/>
          </p:cNvSpPr>
          <p:nvPr/>
        </p:nvSpPr>
        <p:spPr>
          <a:xfrm>
            <a:off x="1620581" y="261429"/>
            <a:ext cx="7561082" cy="790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Гемоглобиннің физиологиялық және</a:t>
            </a:r>
          </a:p>
          <a:p>
            <a:pPr algn="ctr"/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патологиялық туындылары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95B0B3-3DEA-723E-38C0-B5060DFDB3F1}"/>
              </a:ext>
            </a:extLst>
          </p:cNvPr>
          <p:cNvSpPr/>
          <p:nvPr/>
        </p:nvSpPr>
        <p:spPr>
          <a:xfrm>
            <a:off x="4183183" y="1602728"/>
            <a:ext cx="26432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</a:rPr>
              <a:t>Hb </a:t>
            </a:r>
            <a:r>
              <a:rPr lang="kk-KZ" sz="1600" b="1" cap="none" spc="0" dirty="0">
                <a:ln w="0"/>
                <a:solidFill>
                  <a:schemeClr val="tx1"/>
                </a:solidFill>
              </a:rPr>
              <a:t>гликолизденген</a:t>
            </a:r>
          </a:p>
          <a:p>
            <a:pPr algn="ctr"/>
            <a:r>
              <a:rPr lang="kk-KZ" sz="1600" cap="none" spc="0" dirty="0">
                <a:ln w="0"/>
                <a:solidFill>
                  <a:schemeClr val="tx1"/>
                </a:solidFill>
              </a:rPr>
              <a:t>(глюкозамен байланысқан)</a:t>
            </a:r>
            <a:endParaRPr lang="ru-RU" sz="16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80049A-36D4-85A4-5A36-3C5E001BED5B}"/>
              </a:ext>
            </a:extLst>
          </p:cNvPr>
          <p:cNvSpPr/>
          <p:nvPr/>
        </p:nvSpPr>
        <p:spPr>
          <a:xfrm>
            <a:off x="1809055" y="2962054"/>
            <a:ext cx="173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</a:rPr>
              <a:t>Hb</a:t>
            </a:r>
            <a:r>
              <a:rPr lang="kk-KZ" sz="1600" b="1" dirty="0">
                <a:ln w="0"/>
              </a:rPr>
              <a:t>О₂</a:t>
            </a:r>
            <a:endParaRPr lang="kk-KZ" sz="1600" b="1" cap="none" spc="0" dirty="0">
              <a:ln w="0"/>
              <a:solidFill>
                <a:schemeClr val="tx1"/>
              </a:solidFill>
            </a:endParaRPr>
          </a:p>
          <a:p>
            <a:pPr algn="ctr"/>
            <a:r>
              <a:rPr lang="kk-KZ" sz="1600" cap="none" spc="0" dirty="0">
                <a:ln w="0"/>
                <a:solidFill>
                  <a:schemeClr val="tx1"/>
                </a:solidFill>
              </a:rPr>
              <a:t>(оксигемоглобин)</a:t>
            </a:r>
            <a:endParaRPr lang="ru-RU" sz="16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FE0D56-C06A-E09C-9FF8-F064CE5C4BB8}"/>
              </a:ext>
            </a:extLst>
          </p:cNvPr>
          <p:cNvSpPr/>
          <p:nvPr/>
        </p:nvSpPr>
        <p:spPr>
          <a:xfrm>
            <a:off x="7584238" y="2970139"/>
            <a:ext cx="1846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</a:rPr>
              <a:t>Hb</a:t>
            </a:r>
            <a:r>
              <a:rPr lang="kk-KZ" sz="1600" b="1" cap="none" spc="0" dirty="0">
                <a:ln w="0"/>
                <a:solidFill>
                  <a:schemeClr val="tx1"/>
                </a:solidFill>
              </a:rPr>
              <a:t>С</a:t>
            </a:r>
            <a:r>
              <a:rPr lang="kk-KZ" sz="1600" b="1" dirty="0">
                <a:ln w="0"/>
              </a:rPr>
              <a:t>О₂</a:t>
            </a:r>
            <a:endParaRPr lang="kk-KZ" sz="1600" b="1" cap="none" spc="0" dirty="0">
              <a:ln w="0"/>
              <a:solidFill>
                <a:schemeClr val="tx1"/>
              </a:solidFill>
            </a:endParaRPr>
          </a:p>
          <a:p>
            <a:pPr algn="ctr"/>
            <a:r>
              <a:rPr lang="kk-KZ" sz="1600" cap="none" spc="0" dirty="0">
                <a:ln w="0"/>
                <a:solidFill>
                  <a:schemeClr val="tx1"/>
                </a:solidFill>
              </a:rPr>
              <a:t>(карбогемоглобин)</a:t>
            </a:r>
            <a:endParaRPr lang="ru-RU" sz="16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CF6C3-440F-9001-5D19-23B3F1FD1C01}"/>
              </a:ext>
            </a:extLst>
          </p:cNvPr>
          <p:cNvSpPr/>
          <p:nvPr/>
        </p:nvSpPr>
        <p:spPr>
          <a:xfrm>
            <a:off x="4598238" y="2970141"/>
            <a:ext cx="1768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Hb</a:t>
            </a:r>
            <a:endParaRPr lang="kk-KZ" sz="16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kk-KZ" sz="160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(гемоглобин, </a:t>
            </a:r>
            <a:r>
              <a:rPr lang="en-US" sz="160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Fe²⁺</a:t>
            </a:r>
            <a:r>
              <a:rPr lang="kk-KZ" sz="160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endParaRPr lang="ru-RU" sz="16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AEEA0A-C4E3-E53B-D2E1-7BE6D685EB2C}"/>
              </a:ext>
            </a:extLst>
          </p:cNvPr>
          <p:cNvSpPr/>
          <p:nvPr/>
        </p:nvSpPr>
        <p:spPr>
          <a:xfrm>
            <a:off x="3080107" y="4618482"/>
            <a:ext cx="1591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>
                <a:ln w="0"/>
              </a:rPr>
              <a:t>Мет</a:t>
            </a:r>
            <a:r>
              <a:rPr lang="kk-KZ" sz="1600" b="1" cap="none" spc="0" dirty="0">
                <a:ln w="0"/>
                <a:solidFill>
                  <a:schemeClr val="tx1"/>
                </a:solidFill>
              </a:rPr>
              <a:t>гемоглобин</a:t>
            </a:r>
            <a:endParaRPr lang="kk-KZ" sz="1600" b="1" dirty="0">
              <a:ln w="0"/>
            </a:endParaRPr>
          </a:p>
          <a:p>
            <a:pPr algn="ctr"/>
            <a:r>
              <a:rPr lang="kk-KZ" sz="1600" dirty="0">
                <a:ln w="0"/>
              </a:rPr>
              <a:t>(</a:t>
            </a:r>
            <a:r>
              <a:rPr lang="en-US" sz="1600" dirty="0">
                <a:ln w="0"/>
              </a:rPr>
              <a:t>Fe²⁺</a:t>
            </a:r>
            <a:r>
              <a:rPr lang="kk-KZ" sz="1600" dirty="0">
                <a:ln w="0"/>
              </a:rPr>
              <a:t> → </a:t>
            </a:r>
            <a:r>
              <a:rPr lang="en-US" sz="1600" dirty="0">
                <a:ln w="0"/>
              </a:rPr>
              <a:t>Fe³⁺)</a:t>
            </a:r>
            <a:endParaRPr lang="ru-RU" sz="16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66F873-5055-3D9A-16A1-9645A2AD4D5D}"/>
              </a:ext>
            </a:extLst>
          </p:cNvPr>
          <p:cNvSpPr/>
          <p:nvPr/>
        </p:nvSpPr>
        <p:spPr>
          <a:xfrm>
            <a:off x="6142341" y="4618482"/>
            <a:ext cx="2136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</a:rPr>
              <a:t>Hb</a:t>
            </a:r>
            <a:r>
              <a:rPr lang="kk-KZ" sz="1600" b="1" cap="none" spc="0" dirty="0">
                <a:ln w="0"/>
                <a:solidFill>
                  <a:schemeClr val="tx1"/>
                </a:solidFill>
              </a:rPr>
              <a:t>С</a:t>
            </a:r>
            <a:r>
              <a:rPr lang="kk-KZ" sz="1600" b="1" dirty="0">
                <a:ln w="0"/>
              </a:rPr>
              <a:t>О</a:t>
            </a:r>
            <a:endParaRPr lang="kk-KZ" sz="1600" b="1" cap="none" spc="0" dirty="0">
              <a:ln w="0"/>
              <a:solidFill>
                <a:schemeClr val="tx1"/>
              </a:solidFill>
            </a:endParaRPr>
          </a:p>
          <a:p>
            <a:pPr algn="ctr"/>
            <a:r>
              <a:rPr lang="kk-KZ" sz="1600" cap="none" spc="0" dirty="0">
                <a:ln w="0"/>
                <a:solidFill>
                  <a:schemeClr val="tx1"/>
                </a:solidFill>
              </a:rPr>
              <a:t>(карбоксигемоглобин)</a:t>
            </a:r>
            <a:endParaRPr lang="ru-RU" sz="16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E950343-FD5C-0806-D9D1-6913EA6285C0}"/>
              </a:ext>
            </a:extLst>
          </p:cNvPr>
          <p:cNvSpPr/>
          <p:nvPr/>
        </p:nvSpPr>
        <p:spPr>
          <a:xfrm>
            <a:off x="6580555" y="3176598"/>
            <a:ext cx="672353" cy="1884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4EBF1C1-5D39-24AB-2862-8D39726583A9}"/>
              </a:ext>
            </a:extLst>
          </p:cNvPr>
          <p:cNvSpPr/>
          <p:nvPr/>
        </p:nvSpPr>
        <p:spPr>
          <a:xfrm flipH="1">
            <a:off x="3716375" y="3228001"/>
            <a:ext cx="672353" cy="1884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EDC5EAF7-11C2-B06C-AEEE-CCF2726D6818}"/>
              </a:ext>
            </a:extLst>
          </p:cNvPr>
          <p:cNvSpPr/>
          <p:nvPr/>
        </p:nvSpPr>
        <p:spPr>
          <a:xfrm rot="16200000">
            <a:off x="5146246" y="2480384"/>
            <a:ext cx="672353" cy="188494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6B5E4D2-2792-1239-88CF-ACA7EC94BC24}"/>
              </a:ext>
            </a:extLst>
          </p:cNvPr>
          <p:cNvSpPr/>
          <p:nvPr/>
        </p:nvSpPr>
        <p:spPr>
          <a:xfrm rot="3248362">
            <a:off x="5984002" y="3938264"/>
            <a:ext cx="672353" cy="188494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6FB72441-87A6-F724-D38A-9D4D1975965A}"/>
              </a:ext>
            </a:extLst>
          </p:cNvPr>
          <p:cNvSpPr/>
          <p:nvPr/>
        </p:nvSpPr>
        <p:spPr>
          <a:xfrm rot="18351638" flipH="1">
            <a:off x="4471317" y="3971824"/>
            <a:ext cx="672353" cy="188494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884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12</a:t>
            </a:fld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0ED41A-4DA6-BC1D-53FC-ABC47530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0F113A8-ACA6-6EE0-2ECD-7662B8EBE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47306"/>
              </p:ext>
            </p:extLst>
          </p:nvPr>
        </p:nvGraphicFramePr>
        <p:xfrm>
          <a:off x="6748272" y="1484018"/>
          <a:ext cx="4233672" cy="405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76158" imgH="3043673" progId="ChemDraw.Document.6.0">
                  <p:embed/>
                </p:oleObj>
              </mc:Choice>
              <mc:Fallback>
                <p:oleObj name="CS ChemDraw Drawing" r:id="rId2" imgW="3176158" imgH="304367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272" y="1484018"/>
                        <a:ext cx="4233672" cy="4054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F69B7E-CB3A-C53C-3AC0-D934126C4B0B}"/>
              </a:ext>
            </a:extLst>
          </p:cNvPr>
          <p:cNvSpPr txBox="1"/>
          <p:nvPr/>
        </p:nvSpPr>
        <p:spPr>
          <a:xfrm>
            <a:off x="2770632" y="26052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Гемоглобин геміні</a:t>
            </a:r>
            <a:r>
              <a:rPr lang="kk-KZ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құрылымдық формуласы 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9969D-33E4-8A21-0A0A-03870CFBA4BD}"/>
              </a:ext>
            </a:extLst>
          </p:cNvPr>
          <p:cNvSpPr txBox="1"/>
          <p:nvPr/>
        </p:nvSpPr>
        <p:spPr>
          <a:xfrm>
            <a:off x="2048256" y="629860"/>
            <a:ext cx="827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ea typeface="Times New Roman" panose="02020603050405020304" pitchFamily="18" charset="0"/>
              </a:rPr>
              <a:t>1,3,5,8-тетраметил-2,4-дивинил-6,7-дипропион қышқылының темір порфині</a:t>
            </a:r>
            <a:endParaRPr lang="ru-KZ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76904-9706-05B5-85FC-AAF494A2F09D}"/>
              </a:ext>
            </a:extLst>
          </p:cNvPr>
          <p:cNvSpPr txBox="1"/>
          <p:nvPr/>
        </p:nvSpPr>
        <p:spPr>
          <a:xfrm>
            <a:off x="445008" y="1293697"/>
            <a:ext cx="53728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Құ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рамында гемі бар а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уыздарды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к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ө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пшілігіні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простетикалы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тобыны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құ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рылымыны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негізін тетрапирролды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осылыс – </a:t>
            </a:r>
            <a:r>
              <a:rPr lang="kk-KZ" sz="1600" b="1" i="1" dirty="0">
                <a:effectLst/>
                <a:ea typeface="Times New Roman" panose="02020603050405020304" pitchFamily="18" charset="0"/>
              </a:rPr>
              <a:t>порфирин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са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инасы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құ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райды. Пиррол са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иналары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ө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зара метин к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ө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піршілерімен (-CH=) байланыс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ан. Б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ү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йір радикалдары жо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жала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порфирин </a:t>
            </a:r>
            <a:r>
              <a:rPr lang="kk-KZ" sz="1600" b="1" i="1" dirty="0">
                <a:effectLst/>
                <a:ea typeface="Times New Roman" panose="02020603050405020304" pitchFamily="18" charset="0"/>
              </a:rPr>
              <a:t>порфин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деп аталады.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Құ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рамында т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ө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рт метил тобы (-CH</a:t>
            </a:r>
            <a:r>
              <a:rPr lang="kk-KZ" sz="16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), екі винил тобы (-CH=CH</a:t>
            </a:r>
            <a:r>
              <a:rPr lang="kk-KZ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) ж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ә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не екі пропион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ыш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ылыны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(-СН</a:t>
            </a:r>
            <a:r>
              <a:rPr lang="kk-KZ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СН</a:t>
            </a:r>
            <a:r>
              <a:rPr lang="kk-KZ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СООН)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алды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ғ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ы бар порфин </a:t>
            </a:r>
            <a:r>
              <a:rPr lang="kk-KZ" sz="1600" b="1" i="1" dirty="0">
                <a:effectLst/>
                <a:ea typeface="Times New Roman" panose="02020603050405020304" pitchFamily="18" charset="0"/>
              </a:rPr>
              <a:t>протопорфирин</a:t>
            </a:r>
            <a:r>
              <a:rPr lang="kk-KZ" sz="1600" b="1" dirty="0">
                <a:effectLst/>
                <a:ea typeface="Times New Roman" panose="02020603050405020304" pitchFamily="18" charset="0"/>
              </a:rPr>
              <a:t> IX 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деп аталады. Протопорфирин IX екі валентті темірді (Fe</a:t>
            </a:r>
            <a:r>
              <a:rPr lang="kk-KZ" sz="1600" baseline="30000" dirty="0">
                <a:effectLst/>
                <a:ea typeface="Times New Roman" panose="02020603050405020304" pitchFamily="18" charset="0"/>
              </a:rPr>
              <a:t>2+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)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осып, </a:t>
            </a:r>
            <a:r>
              <a:rPr lang="kk-KZ" sz="1600" b="1" dirty="0">
                <a:effectLst/>
                <a:ea typeface="Times New Roman" panose="02020603050405020304" pitchFamily="18" charset="0"/>
              </a:rPr>
              <a:t>ГЕМ-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ге айналады (ферропротопорфирин). Конъюгациялан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ғ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ан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ос байланыстарды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ң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б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ұ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л жазы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ж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ү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йесі к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ө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рінетін жары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ты ж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ұ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тып темірмен қоса, гемге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ою 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қ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ызыл т</a:t>
            </a:r>
            <a:r>
              <a:rPr lang="kk-KZ" sz="1600" dirty="0"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ү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с береді.</a:t>
            </a:r>
          </a:p>
          <a:p>
            <a:pPr algn="just">
              <a:buNone/>
            </a:pPr>
            <a:endParaRPr lang="kk-KZ" sz="1600" dirty="0"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600" dirty="0"/>
              <a:t>Жалпы </a:t>
            </a:r>
            <a:r>
              <a:rPr lang="kk-KZ" sz="1600" b="1" i="1" dirty="0"/>
              <a:t>гемоглобин, миоглобин, цитохром b, каталаза, пероксидаза </a:t>
            </a:r>
            <a:r>
              <a:rPr lang="kk-KZ" sz="1600" dirty="0"/>
              <a:t>құрамындағы гемі бірдей болады. </a:t>
            </a:r>
            <a:endParaRPr lang="ru-KZ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2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104" t="54967" r="1931" b="9434"/>
          <a:stretch>
            <a:fillRect/>
          </a:stretch>
        </p:blipFill>
        <p:spPr>
          <a:xfrm>
            <a:off x="6163057" y="2340865"/>
            <a:ext cx="5038344" cy="24414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1FC1F-7549-DC4A-D64C-09A8C6E8B925}"/>
              </a:ext>
            </a:extLst>
          </p:cNvPr>
          <p:cNvSpPr txBox="1"/>
          <p:nvPr/>
        </p:nvSpPr>
        <p:spPr>
          <a:xfrm>
            <a:off x="605790" y="758465"/>
            <a:ext cx="542315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Миоглобин (</a:t>
            </a:r>
            <a:r>
              <a:rPr lang="en-US" b="1" dirty="0" err="1">
                <a:solidFill>
                  <a:srgbClr val="0070C0"/>
                </a:solidFill>
              </a:rPr>
              <a:t>Mgb</a:t>
            </a:r>
            <a:r>
              <a:rPr lang="en-US" b="1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 </a:t>
            </a:r>
            <a:r>
              <a:rPr lang="ru-RU" dirty="0" err="1"/>
              <a:t>гем</a:t>
            </a:r>
            <a:r>
              <a:rPr lang="ru-RU" dirty="0"/>
              <a:t> + 1 п/п </a:t>
            </a:r>
            <a:r>
              <a:rPr lang="ru-RU" dirty="0" err="1"/>
              <a:t>тізбектен</a:t>
            </a:r>
            <a:r>
              <a:rPr lang="ru-RU" dirty="0"/>
              <a:t> (153 АК)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Гем</a:t>
            </a:r>
            <a:r>
              <a:rPr lang="ru-RU" dirty="0"/>
              <a:t> </a:t>
            </a:r>
            <a:r>
              <a:rPr lang="en-US" dirty="0"/>
              <a:t>Hb-</a:t>
            </a:r>
            <a:r>
              <a:rPr lang="ru-RU" dirty="0" err="1"/>
              <a:t>нің</a:t>
            </a:r>
            <a:r>
              <a:rPr lang="ru-RU" dirty="0"/>
              <a:t> </a:t>
            </a:r>
            <a:r>
              <a:rPr lang="ru-RU" dirty="0" err="1"/>
              <a:t>геміне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Миоциттерде</a:t>
            </a:r>
            <a:r>
              <a:rPr lang="ru-RU" dirty="0"/>
              <a:t> </a:t>
            </a:r>
            <a:r>
              <a:rPr lang="ru-RU" dirty="0" err="1"/>
              <a:t>митохондрияға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Бұлшық</a:t>
            </a:r>
            <a:r>
              <a:rPr lang="ru-RU" dirty="0"/>
              <a:t> </a:t>
            </a:r>
            <a:r>
              <a:rPr lang="ru-RU" dirty="0" err="1"/>
              <a:t>етте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(кашалот 8–9 </a:t>
            </a:r>
            <a:r>
              <a:rPr lang="ru-RU" dirty="0" err="1"/>
              <a:t>есе</a:t>
            </a:r>
            <a:r>
              <a:rPr lang="ru-RU" dirty="0"/>
              <a:t>).</a:t>
            </a:r>
          </a:p>
          <a:p>
            <a:pPr>
              <a:spcAft>
                <a:spcPts val="600"/>
              </a:spcAft>
              <a:buNone/>
            </a:pPr>
            <a:endParaRPr lang="ru-RU" b="1" dirty="0"/>
          </a:p>
          <a:p>
            <a:pPr>
              <a:spcAft>
                <a:spcPts val="600"/>
              </a:spcAft>
              <a:buNone/>
            </a:pPr>
            <a:r>
              <a:rPr lang="ru-RU" b="1" u="sng" dirty="0" err="1"/>
              <a:t>Қызметтері</a:t>
            </a:r>
            <a:r>
              <a:rPr lang="ru-RU" b="1" u="sng" dirty="0"/>
              <a:t>:</a:t>
            </a:r>
            <a:endParaRPr lang="ru-RU" u="sng" dirty="0"/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kk-KZ" dirty="0"/>
              <a:t> </a:t>
            </a:r>
            <a:r>
              <a:rPr lang="en-US" dirty="0" err="1"/>
              <a:t>HbO</a:t>
            </a:r>
            <a:r>
              <a:rPr lang="en-US" dirty="0"/>
              <a:t>₂ + </a:t>
            </a:r>
            <a:r>
              <a:rPr lang="en-US" dirty="0" err="1"/>
              <a:t>Mgb</a:t>
            </a:r>
            <a:r>
              <a:rPr lang="en-US" dirty="0"/>
              <a:t> → </a:t>
            </a:r>
            <a:r>
              <a:rPr lang="en-US" dirty="0" err="1"/>
              <a:t>MgbO</a:t>
            </a:r>
            <a:r>
              <a:rPr lang="en-US" dirty="0"/>
              <a:t>₂ + Hb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 Оксимиоглобин (</a:t>
            </a:r>
            <a:r>
              <a:rPr lang="en-US" dirty="0" err="1"/>
              <a:t>MgbO</a:t>
            </a:r>
            <a:r>
              <a:rPr lang="en-US" dirty="0"/>
              <a:t>₂) – </a:t>
            </a:r>
            <a:r>
              <a:rPr lang="ru-RU" dirty="0" err="1"/>
              <a:t>оттектің</a:t>
            </a:r>
            <a:r>
              <a:rPr lang="ru-RU" dirty="0"/>
              <a:t> </a:t>
            </a:r>
            <a:r>
              <a:rPr lang="ru-RU" dirty="0" err="1"/>
              <a:t>қоры</a:t>
            </a:r>
            <a:r>
              <a:rPr lang="ru-RU" dirty="0"/>
              <a:t>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Оттекті</a:t>
            </a:r>
            <a:r>
              <a:rPr lang="ru-RU" dirty="0"/>
              <a:t> </a:t>
            </a:r>
            <a:r>
              <a:rPr lang="ru-RU" dirty="0" err="1"/>
              <a:t>Мх-дағы</a:t>
            </a:r>
            <a:r>
              <a:rPr lang="ru-RU" dirty="0"/>
              <a:t> </a:t>
            </a:r>
            <a:r>
              <a:rPr lang="ru-RU" dirty="0" err="1"/>
              <a:t>тыныс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тізбегіне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 Дене </a:t>
            </a:r>
            <a:r>
              <a:rPr lang="ru-RU" dirty="0" err="1"/>
              <a:t>шынықтыру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en-US" dirty="0" err="1"/>
              <a:t>Mgb</a:t>
            </a:r>
            <a:r>
              <a:rPr lang="en-US" dirty="0"/>
              <a:t> </a:t>
            </a:r>
            <a:r>
              <a:rPr lang="ru-RU" dirty="0" err="1"/>
              <a:t>мөлшері</a:t>
            </a:r>
            <a:r>
              <a:rPr lang="ru-RU" dirty="0"/>
              <a:t> ↑.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98DE2-B2A0-1FEE-5DA1-F3CFFFC482BE}"/>
              </a:ext>
            </a:extLst>
          </p:cNvPr>
          <p:cNvSpPr txBox="1"/>
          <p:nvPr/>
        </p:nvSpPr>
        <p:spPr>
          <a:xfrm>
            <a:off x="6228588" y="1288885"/>
            <a:ext cx="4907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b="1" dirty="0" err="1"/>
              <a:t>Диагностикалық</a:t>
            </a:r>
            <a:r>
              <a:rPr lang="ru-RU" b="1" dirty="0"/>
              <a:t> </a:t>
            </a:r>
            <a:r>
              <a:rPr lang="ru-RU" b="1" dirty="0" err="1"/>
              <a:t>маңызы</a:t>
            </a:r>
            <a:r>
              <a:rPr lang="ru-RU" b="1" dirty="0"/>
              <a:t>:</a:t>
            </a:r>
            <a:br>
              <a:rPr lang="ru-RU" dirty="0"/>
            </a:br>
            <a:r>
              <a:rPr lang="ru-RU" dirty="0" err="1"/>
              <a:t>Жүрек</a:t>
            </a:r>
            <a:r>
              <a:rPr lang="ru-RU" dirty="0"/>
              <a:t> инфаркты </a:t>
            </a:r>
            <a:r>
              <a:rPr lang="ru-RU" dirty="0" err="1"/>
              <a:t>кезінде</a:t>
            </a:r>
            <a:r>
              <a:rPr lang="ru-RU" dirty="0"/>
              <a:t> 3–4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өткеннен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қандағы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10–20 </a:t>
            </a:r>
            <a:r>
              <a:rPr lang="ru-RU" dirty="0" err="1"/>
              <a:t>есе</a:t>
            </a:r>
            <a:r>
              <a:rPr lang="ru-RU" dirty="0"/>
              <a:t> ↑.</a:t>
            </a:r>
          </a:p>
        </p:txBody>
      </p:sp>
    </p:spTree>
    <p:extLst>
      <p:ext uri="{BB962C8B-B14F-4D97-AF65-F5344CB8AC3E}">
        <p14:creationId xmlns:p14="http://schemas.microsoft.com/office/powerpoint/2010/main" val="191775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3378" y="542489"/>
            <a:ext cx="6212263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 err="1">
                <a:solidFill>
                  <a:schemeClr val="accent1"/>
                </a:solidFill>
              </a:rPr>
              <a:t>Гликопротеидтер</a:t>
            </a:r>
            <a:r>
              <a:rPr lang="ru-RU" sz="2400" b="1" dirty="0">
                <a:solidFill>
                  <a:schemeClr val="accent1"/>
                </a:solidFill>
              </a:rPr>
              <a:t> (ГП)</a:t>
            </a:r>
          </a:p>
          <a:p>
            <a:pPr algn="just">
              <a:spcAft>
                <a:spcPts val="600"/>
              </a:spcAft>
            </a:pPr>
            <a:br>
              <a:rPr lang="ru-RU" sz="2400" dirty="0"/>
            </a:br>
            <a:r>
              <a:rPr lang="ru-RU" sz="2400" dirty="0" err="1"/>
              <a:t>жай</a:t>
            </a:r>
            <a:r>
              <a:rPr lang="ru-RU" sz="2400" dirty="0"/>
              <a:t> </a:t>
            </a:r>
            <a:r>
              <a:rPr lang="ru-RU" sz="2400" dirty="0" err="1"/>
              <a:t>белоктан</a:t>
            </a:r>
            <a:r>
              <a:rPr lang="ru-RU" sz="2400" dirty="0"/>
              <a:t> мен </a:t>
            </a:r>
            <a:r>
              <a:rPr lang="ru-RU" sz="2400" dirty="0" err="1"/>
              <a:t>көмірсудан</a:t>
            </a:r>
            <a:r>
              <a:rPr lang="ru-RU" sz="2400" dirty="0"/>
              <a:t> </a:t>
            </a:r>
            <a:r>
              <a:rPr lang="ru-RU" sz="2400" dirty="0" err="1"/>
              <a:t>тұрады</a:t>
            </a:r>
            <a:endParaRPr lang="ru-RU" sz="2400" dirty="0"/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</a:rPr>
              <a:t>glucos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» –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тәтті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ru-RU" sz="24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Молекулалық</a:t>
            </a:r>
            <a:r>
              <a:rPr lang="ru-RU" sz="2400" dirty="0"/>
              <a:t> </a:t>
            </a:r>
            <a:r>
              <a:rPr lang="ru-RU" sz="2400" dirty="0" err="1"/>
              <a:t>массасы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Қышқылдық</a:t>
            </a:r>
            <a:r>
              <a:rPr lang="ru-RU" sz="2400" dirty="0"/>
              <a:t> </a:t>
            </a:r>
            <a:r>
              <a:rPr lang="ru-RU" sz="2400" dirty="0" err="1"/>
              <a:t>қасиет</a:t>
            </a:r>
            <a:r>
              <a:rPr lang="ru-RU" sz="2400" dirty="0"/>
              <a:t> </a:t>
            </a:r>
            <a:r>
              <a:rPr lang="ru-RU" sz="2400" dirty="0" err="1"/>
              <a:t>көрсетеді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/>
              <a:t>Суда, </a:t>
            </a:r>
            <a:r>
              <a:rPr lang="ru-RU" sz="2400" dirty="0" err="1"/>
              <a:t>сілтінің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нейтрал </a:t>
            </a:r>
            <a:r>
              <a:rPr lang="ru-RU" sz="2400" dirty="0" err="1"/>
              <a:t>тұздардың</a:t>
            </a:r>
            <a:r>
              <a:rPr lang="ru-RU" sz="2400" dirty="0"/>
              <a:t> </a:t>
            </a:r>
            <a:r>
              <a:rPr lang="ru-RU" sz="2400" dirty="0" err="1"/>
              <a:t>әлсіз</a:t>
            </a:r>
            <a:r>
              <a:rPr lang="ru-RU" sz="2400" dirty="0"/>
              <a:t> </a:t>
            </a:r>
            <a:r>
              <a:rPr lang="ru-RU" sz="2400" dirty="0" err="1"/>
              <a:t>ерітінділерінде</a:t>
            </a:r>
            <a:r>
              <a:rPr lang="ru-RU" sz="2400" dirty="0"/>
              <a:t> </a:t>
            </a:r>
            <a:r>
              <a:rPr lang="ru-RU" sz="2400" dirty="0" err="1"/>
              <a:t>ериді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Қышқыл</a:t>
            </a:r>
            <a:r>
              <a:rPr lang="ru-RU" sz="2400" dirty="0"/>
              <a:t> </a:t>
            </a:r>
            <a:r>
              <a:rPr lang="ru-RU" sz="2400" dirty="0" err="1"/>
              <a:t>ортада</a:t>
            </a:r>
            <a:r>
              <a:rPr lang="ru-RU" sz="2400" dirty="0"/>
              <a:t> </a:t>
            </a:r>
            <a:r>
              <a:rPr lang="ru-RU" sz="2400" dirty="0" err="1"/>
              <a:t>тұнбаға</a:t>
            </a:r>
            <a:r>
              <a:rPr lang="ru-RU" sz="2400" dirty="0"/>
              <a:t> </a:t>
            </a:r>
            <a:r>
              <a:rPr lang="ru-RU" sz="2400" dirty="0" err="1"/>
              <a:t>түседі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Тұтқырлығы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Құрамында</a:t>
            </a:r>
            <a:r>
              <a:rPr lang="ru-RU" sz="2400" dirty="0"/>
              <a:t> </a:t>
            </a:r>
            <a:r>
              <a:rPr lang="ru-RU" sz="2400" dirty="0" err="1"/>
              <a:t>көмірсу</a:t>
            </a:r>
            <a:r>
              <a:rPr lang="ru-RU" sz="2400" dirty="0"/>
              <a:t> </a:t>
            </a:r>
            <a:r>
              <a:rPr lang="ru-RU" sz="2400" dirty="0" err="1"/>
              <a:t>болғандықтан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температураға</a:t>
            </a:r>
            <a:r>
              <a:rPr lang="ru-RU" sz="2400" dirty="0"/>
              <a:t>, </a:t>
            </a:r>
            <a:r>
              <a:rPr lang="ru-RU" sz="2400" dirty="0" err="1"/>
              <a:t>сыртқы</a:t>
            </a:r>
            <a:r>
              <a:rPr lang="ru-RU" sz="2400" dirty="0"/>
              <a:t> </a:t>
            </a:r>
            <a:r>
              <a:rPr lang="ru-RU" sz="2400" dirty="0" err="1"/>
              <a:t>ортаның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әсерлерге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төзімді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85641" y="1510319"/>
            <a:ext cx="5147035" cy="3171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0330" y="542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68580" algn="ctr">
              <a:spcAft>
                <a:spcPts val="0"/>
              </a:spcAft>
            </a:pPr>
            <a:r>
              <a:rPr lang="kk-KZ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Көмірсулар қалдықтарының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kk-KZ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ақуызға қосылуы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1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92" y="435707"/>
            <a:ext cx="8268092" cy="552546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8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24" y="0"/>
            <a:ext cx="99662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8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703" b="2049"/>
          <a:stretch/>
        </p:blipFill>
        <p:spPr>
          <a:xfrm>
            <a:off x="6664501" y="460619"/>
            <a:ext cx="2331288" cy="2172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5900" y="920641"/>
            <a:ext cx="50130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Муцин </a:t>
            </a:r>
            <a:r>
              <a:rPr lang="ru-RU" sz="2000" dirty="0" err="1"/>
              <a:t>молекуласы</a:t>
            </a:r>
            <a:r>
              <a:rPr lang="ru-RU" sz="2000" dirty="0"/>
              <a:t> </a:t>
            </a:r>
            <a:r>
              <a:rPr lang="ru-RU" sz="2000" dirty="0" err="1"/>
              <a:t>тарақ</a:t>
            </a:r>
            <a:r>
              <a:rPr lang="ru-RU" sz="2000" dirty="0"/>
              <a:t> </a:t>
            </a:r>
            <a:r>
              <a:rPr lang="ru-RU" sz="2000" dirty="0" err="1"/>
              <a:t>тәрізді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ақуыз</a:t>
            </a:r>
            <a:r>
              <a:rPr lang="ru-RU" sz="2000" dirty="0"/>
              <a:t> </a:t>
            </a:r>
            <a:r>
              <a:rPr lang="ru-RU" sz="2000" dirty="0" err="1"/>
              <a:t>бөлігінен</a:t>
            </a:r>
            <a:r>
              <a:rPr lang="ru-RU" sz="2000" dirty="0"/>
              <a:t> (</a:t>
            </a:r>
            <a:r>
              <a:rPr lang="ru-RU" sz="2000" dirty="0" err="1"/>
              <a:t>тұтас</a:t>
            </a:r>
            <a:r>
              <a:rPr lang="ru-RU" sz="2000" dirty="0"/>
              <a:t> </a:t>
            </a:r>
            <a:r>
              <a:rPr lang="ru-RU" sz="2000" dirty="0" err="1"/>
              <a:t>сызық</a:t>
            </a:r>
            <a:r>
              <a:rPr lang="ru-RU" sz="2000" dirty="0"/>
              <a:t>)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фукоза</a:t>
            </a:r>
            <a:r>
              <a:rPr lang="ru-RU" sz="2000" dirty="0"/>
              <a:t>, галактоза, N–ацетил-глюкозамин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қанттардан</a:t>
            </a:r>
            <a:r>
              <a:rPr lang="ru-RU" sz="2000" dirty="0"/>
              <a:t> </a:t>
            </a:r>
            <a:r>
              <a:rPr lang="ru-RU" sz="2000" dirty="0" err="1"/>
              <a:t>тұратын</a:t>
            </a:r>
            <a:r>
              <a:rPr lang="ru-RU" sz="2000" dirty="0"/>
              <a:t> </a:t>
            </a:r>
            <a:r>
              <a:rPr lang="ru-RU" sz="2000" dirty="0" err="1"/>
              <a:t>қысқа</a:t>
            </a:r>
            <a:r>
              <a:rPr lang="ru-RU" sz="2000" dirty="0"/>
              <a:t> </a:t>
            </a:r>
            <a:r>
              <a:rPr lang="ru-RU" sz="2000" dirty="0" err="1"/>
              <a:t>полисахаридтік</a:t>
            </a:r>
            <a:r>
              <a:rPr lang="ru-RU" sz="2000" dirty="0"/>
              <a:t> </a:t>
            </a:r>
            <a:r>
              <a:rPr lang="ru-RU" sz="2000" dirty="0" err="1"/>
              <a:t>тізбектерден</a:t>
            </a:r>
            <a:r>
              <a:rPr lang="ru-RU" sz="2000" dirty="0"/>
              <a:t> </a:t>
            </a:r>
            <a:r>
              <a:rPr lang="ru-RU" sz="2000" dirty="0" err="1"/>
              <a:t>тұрады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00" y="117294"/>
            <a:ext cx="403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Муцин </a:t>
            </a:r>
            <a:r>
              <a:rPr lang="ru-RU" sz="2400" dirty="0" err="1">
                <a:solidFill>
                  <a:srgbClr val="0070C0"/>
                </a:solidFill>
              </a:rPr>
              <a:t>және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оның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құрылысы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955D3C-19E7-9CF6-8558-71671FFDE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24" y="2893539"/>
            <a:ext cx="6051620" cy="32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64" y="0"/>
            <a:ext cx="9442271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4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64930" t="55091" r="8983" b="4071"/>
          <a:stretch>
            <a:fillRect/>
          </a:stretch>
        </p:blipFill>
        <p:spPr>
          <a:xfrm>
            <a:off x="9568546" y="2898528"/>
            <a:ext cx="1876201" cy="220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5834" y="303645"/>
            <a:ext cx="3292712" cy="28330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7E20F9-657B-6F60-2F11-DB72708C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82" t="62980" r="45669" b="4212"/>
          <a:stretch>
            <a:fillRect/>
          </a:stretch>
        </p:blipFill>
        <p:spPr>
          <a:xfrm>
            <a:off x="4555716" y="3646210"/>
            <a:ext cx="4160017" cy="224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64424-AABC-788C-2374-178A49F3953D}"/>
              </a:ext>
            </a:extLst>
          </p:cNvPr>
          <p:cNvSpPr txBox="1"/>
          <p:nvPr/>
        </p:nvSpPr>
        <p:spPr>
          <a:xfrm>
            <a:off x="527362" y="437646"/>
            <a:ext cx="538353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70C0"/>
                </a:solidFill>
              </a:rPr>
              <a:t>Гиалурон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қышқылы</a:t>
            </a:r>
            <a:endParaRPr lang="ru-RU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dirty="0" err="1"/>
              <a:t>Шыны</a:t>
            </a:r>
            <a:r>
              <a:rPr lang="ru-RU" dirty="0"/>
              <a:t> </a:t>
            </a:r>
            <a:r>
              <a:rPr lang="ru-RU" dirty="0" err="1"/>
              <a:t>тәріздес</a:t>
            </a:r>
            <a:r>
              <a:rPr lang="ru-RU" dirty="0"/>
              <a:t> </a:t>
            </a:r>
            <a:r>
              <a:rPr lang="ru-RU" dirty="0" err="1"/>
              <a:t>денеде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,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мөлшерде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нәрестенің</a:t>
            </a:r>
            <a:r>
              <a:rPr lang="ru-RU" dirty="0"/>
              <a:t> </a:t>
            </a:r>
            <a:r>
              <a:rPr lang="ru-RU" dirty="0" err="1"/>
              <a:t>кіндігіңің</a:t>
            </a:r>
            <a:r>
              <a:rPr lang="ru-RU" dirty="0"/>
              <a:t> </a:t>
            </a:r>
            <a:r>
              <a:rPr lang="ru-RU" dirty="0" err="1"/>
              <a:t>сабағында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b="1" u="sng" dirty="0" err="1"/>
              <a:t>Негізгі</a:t>
            </a:r>
            <a:r>
              <a:rPr lang="ru-RU" b="1" u="sng" dirty="0"/>
              <a:t> </a:t>
            </a:r>
            <a:r>
              <a:rPr lang="ru-RU" b="1" u="sng" dirty="0" err="1"/>
              <a:t>рөлі</a:t>
            </a:r>
            <a:r>
              <a:rPr lang="ru-RU" b="1" u="sng" dirty="0"/>
              <a:t>:</a:t>
            </a:r>
            <a:endParaRPr lang="ru-RU" u="sng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Жасудан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сумен</a:t>
            </a:r>
            <a:r>
              <a:rPr lang="ru-RU" dirty="0"/>
              <a:t> </a:t>
            </a:r>
            <a:r>
              <a:rPr lang="ru-RU" dirty="0" err="1"/>
              <a:t>байланысады</a:t>
            </a:r>
            <a:r>
              <a:rPr lang="ru-RU" dirty="0"/>
              <a:t> (70-80%).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Дәнекер</a:t>
            </a:r>
            <a:r>
              <a:rPr lang="ru-RU" dirty="0"/>
              <a:t> </a:t>
            </a:r>
            <a:r>
              <a:rPr lang="ru-RU" dirty="0" err="1"/>
              <a:t>тінінің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цементтеуші</a:t>
            </a:r>
            <a:r>
              <a:rPr lang="ru-RU" dirty="0"/>
              <a:t> </a:t>
            </a:r>
            <a:r>
              <a:rPr lang="ru-RU" dirty="0" err="1"/>
              <a:t>заты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Буын</a:t>
            </a:r>
            <a:r>
              <a:rPr lang="ru-RU" dirty="0"/>
              <a:t> </a:t>
            </a:r>
            <a:r>
              <a:rPr lang="ru-RU" dirty="0" err="1"/>
              <a:t>аралық</a:t>
            </a:r>
            <a:r>
              <a:rPr lang="ru-RU" dirty="0"/>
              <a:t> </a:t>
            </a:r>
            <a:r>
              <a:rPr lang="ru-RU" dirty="0" err="1"/>
              <a:t>сұйықтықта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майлау</a:t>
            </a:r>
            <a:r>
              <a:rPr lang="ru-RU" dirty="0"/>
              <a:t> </a:t>
            </a:r>
            <a:r>
              <a:rPr lang="ru-RU" dirty="0" err="1"/>
              <a:t>рөлін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 ⇒ </a:t>
            </a:r>
            <a:r>
              <a:rPr lang="ru-RU" dirty="0" err="1"/>
              <a:t>буындардың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үйкелуін</a:t>
            </a:r>
            <a:r>
              <a:rPr lang="ru-RU" dirty="0"/>
              <a:t> </a:t>
            </a:r>
            <a:r>
              <a:rPr lang="ru-RU" dirty="0" err="1"/>
              <a:t>азайтады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Бактерицидтік</a:t>
            </a:r>
            <a:r>
              <a:rPr lang="ru-RU" dirty="0"/>
              <a:t> </a:t>
            </a:r>
            <a:r>
              <a:rPr lang="ru-RU" dirty="0" err="1"/>
              <a:t>қасиет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Митозды</a:t>
            </a:r>
            <a:r>
              <a:rPr lang="ru-RU" dirty="0"/>
              <a:t> </a:t>
            </a:r>
            <a:r>
              <a:rPr lang="ru-RU" dirty="0" err="1"/>
              <a:t>күшейтеді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79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5259"/>
          <a:stretch>
            <a:fillRect/>
          </a:stretch>
        </p:blipFill>
        <p:spPr>
          <a:xfrm>
            <a:off x="1172780" y="224117"/>
            <a:ext cx="9272697" cy="64973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9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61FF0A-0EB1-E87D-599E-0D4C57BE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20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08D50-F12A-4643-08B3-17C78AACDDE7}"/>
              </a:ext>
            </a:extLst>
          </p:cNvPr>
          <p:cNvSpPr txBox="1"/>
          <p:nvPr/>
        </p:nvSpPr>
        <p:spPr>
          <a:xfrm>
            <a:off x="605790" y="557106"/>
            <a:ext cx="52463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70C0"/>
                </a:solidFill>
              </a:rPr>
              <a:t>Хондроитинкүкірт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қышқылы</a:t>
            </a:r>
            <a:endParaRPr lang="ru-RU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dirty="0" err="1"/>
              <a:t>Шеміршекте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тіндерінде</a:t>
            </a:r>
            <a:r>
              <a:rPr lang="ru-RU" dirty="0"/>
              <a:t> </a:t>
            </a:r>
            <a:r>
              <a:rPr lang="ru-RU" dirty="0" err="1"/>
              <a:t>кездеседі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b="1" u="sng" dirty="0" err="1"/>
              <a:t>Негізгі</a:t>
            </a:r>
            <a:r>
              <a:rPr lang="ru-RU" b="1" u="sng" dirty="0"/>
              <a:t> </a:t>
            </a:r>
            <a:r>
              <a:rPr lang="ru-RU" b="1" u="sng" dirty="0" err="1"/>
              <a:t>рөлі</a:t>
            </a:r>
            <a:r>
              <a:rPr lang="ru-RU" b="1" u="sng" dirty="0"/>
              <a:t>:</a:t>
            </a:r>
            <a:endParaRPr lang="ru-RU" u="sng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шеміршектің</a:t>
            </a:r>
            <a:r>
              <a:rPr lang="ru-RU" dirty="0"/>
              <a:t> </a:t>
            </a:r>
            <a:r>
              <a:rPr lang="ru-RU" dirty="0" err="1"/>
              <a:t>сүйектенуіне</a:t>
            </a:r>
            <a:r>
              <a:rPr lang="ru-RU" dirty="0"/>
              <a:t> (</a:t>
            </a:r>
            <a:r>
              <a:rPr lang="ru-RU" dirty="0" err="1"/>
              <a:t>минерализацияға</a:t>
            </a:r>
            <a:r>
              <a:rPr lang="ru-RU" dirty="0"/>
              <a:t>) </a:t>
            </a:r>
            <a:r>
              <a:rPr lang="ru-RU" dirty="0" err="1"/>
              <a:t>қатысады</a:t>
            </a:r>
            <a:r>
              <a:rPr lang="ru-RU" dirty="0"/>
              <a:t> (</a:t>
            </a:r>
            <a:r>
              <a:rPr lang="ru-RU" dirty="0" err="1"/>
              <a:t>полианион</a:t>
            </a:r>
            <a:r>
              <a:rPr lang="ru-RU" dirty="0"/>
              <a:t>);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фибриллогенезге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митозды</a:t>
            </a:r>
            <a:r>
              <a:rPr lang="ru-RU" dirty="0"/>
              <a:t> </a:t>
            </a:r>
            <a:r>
              <a:rPr lang="ru-RU" dirty="0" err="1"/>
              <a:t>тежейді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45FC9-CD5F-F31D-D729-E9B2997BC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2985" y="283191"/>
            <a:ext cx="3468925" cy="3145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8EE19C-34F8-C9E4-1452-6BCF2C92E0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941" t="64972" r="4017" b="5001"/>
          <a:stretch>
            <a:fillRect/>
          </a:stretch>
        </p:blipFill>
        <p:spPr>
          <a:xfrm>
            <a:off x="4063553" y="3954798"/>
            <a:ext cx="1788607" cy="184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78691-D2B1-F547-94DD-FA3E9B65DE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5" t="68618" r="65502"/>
          <a:stretch>
            <a:fillRect/>
          </a:stretch>
        </p:blipFill>
        <p:spPr>
          <a:xfrm>
            <a:off x="705784" y="3913066"/>
            <a:ext cx="2602523" cy="193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11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16DF38-8EC8-C512-0CC4-0906E42E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21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7BC61-810C-99DE-26A5-B6F03E32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035" y="496713"/>
            <a:ext cx="3804234" cy="2554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D2417-7001-9CBB-C4D9-332AAB2CB5B5}"/>
              </a:ext>
            </a:extLst>
          </p:cNvPr>
          <p:cNvSpPr txBox="1"/>
          <p:nvPr/>
        </p:nvSpPr>
        <p:spPr>
          <a:xfrm>
            <a:off x="569214" y="496713"/>
            <a:ext cx="60944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Гепарин</a:t>
            </a:r>
            <a:endParaRPr lang="ru-RU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dirty="0" err="1"/>
              <a:t>Дәнекер</a:t>
            </a:r>
            <a:r>
              <a:rPr lang="ru-RU" dirty="0"/>
              <a:t> </a:t>
            </a:r>
            <a:r>
              <a:rPr lang="ru-RU" dirty="0" err="1"/>
              <a:t>тінінің</a:t>
            </a:r>
            <a:r>
              <a:rPr lang="ru-RU" dirty="0"/>
              <a:t> </a:t>
            </a:r>
            <a:r>
              <a:rPr lang="ru-RU" dirty="0" err="1"/>
              <a:t>семіз</a:t>
            </a:r>
            <a:r>
              <a:rPr lang="ru-RU" dirty="0"/>
              <a:t> </a:t>
            </a:r>
            <a:r>
              <a:rPr lang="ru-RU" dirty="0" err="1"/>
              <a:t>жасушаларында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b="1" u="sng" dirty="0" err="1"/>
              <a:t>Негізгі</a:t>
            </a:r>
            <a:r>
              <a:rPr lang="ru-RU" b="1" u="sng" dirty="0"/>
              <a:t> </a:t>
            </a:r>
            <a:r>
              <a:rPr lang="ru-RU" b="1" u="sng" dirty="0" err="1"/>
              <a:t>рөлі</a:t>
            </a:r>
            <a:r>
              <a:rPr lang="ru-RU" b="1" u="sng" dirty="0"/>
              <a:t>:</a:t>
            </a:r>
            <a:endParaRPr lang="ru-RU" u="sng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Антикоагулянт.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Липаза </a:t>
            </a:r>
            <a:r>
              <a:rPr lang="ru-RU" dirty="0" err="1"/>
              <a:t>және</a:t>
            </a:r>
            <a:r>
              <a:rPr lang="ru-RU" dirty="0"/>
              <a:t> ЛПЛ-аза </a:t>
            </a:r>
            <a:r>
              <a:rPr lang="ru-RU" dirty="0" err="1"/>
              <a:t>ферменттердің</a:t>
            </a:r>
            <a:r>
              <a:rPr lang="ru-RU" dirty="0"/>
              <a:t> активаторы.</a:t>
            </a:r>
            <a:br>
              <a:rPr lang="ru-RU" dirty="0"/>
            </a:br>
            <a:r>
              <a:rPr lang="ru-RU" dirty="0"/>
              <a:t>⇒ ж</a:t>
            </a:r>
            <a:r>
              <a:rPr lang="en-US" dirty="0"/>
              <a:t>a</a:t>
            </a:r>
            <a:r>
              <a:rPr lang="kk-KZ" dirty="0"/>
              <a:t>дыратқыш</a:t>
            </a:r>
            <a:r>
              <a:rPr lang="ru-RU" dirty="0"/>
              <a:t>, </a:t>
            </a:r>
            <a:r>
              <a:rPr lang="ru-RU" dirty="0" err="1"/>
              <a:t>антиатерогендік</a:t>
            </a:r>
            <a:r>
              <a:rPr lang="ru-RU" dirty="0"/>
              <a:t> </a:t>
            </a:r>
            <a:r>
              <a:rPr lang="ru-RU" dirty="0" err="1"/>
              <a:t>қасиет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Гистаминнің</a:t>
            </a:r>
            <a:r>
              <a:rPr lang="ru-RU" dirty="0"/>
              <a:t> </a:t>
            </a:r>
            <a:r>
              <a:rPr lang="ru-RU" dirty="0" err="1"/>
              <a:t>артық</a:t>
            </a:r>
            <a:r>
              <a:rPr lang="ru-RU" dirty="0"/>
              <a:t> </a:t>
            </a:r>
            <a:r>
              <a:rPr lang="ru-RU" dirty="0" err="1"/>
              <a:t>мөлшерін</a:t>
            </a:r>
            <a:r>
              <a:rPr lang="ru-RU" dirty="0"/>
              <a:t> </a:t>
            </a:r>
            <a:r>
              <a:rPr lang="ru-RU" dirty="0" err="1"/>
              <a:t>ыдыратады</a:t>
            </a:r>
            <a:r>
              <a:rPr lang="ru-RU" dirty="0"/>
              <a:t> ⇒ </a:t>
            </a:r>
            <a:r>
              <a:rPr lang="ru-RU" dirty="0" err="1"/>
              <a:t>қабынуға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Гиалуронидаза </a:t>
            </a:r>
            <a:r>
              <a:rPr lang="ru-RU" dirty="0" err="1"/>
              <a:t>ферменттің</a:t>
            </a:r>
            <a:r>
              <a:rPr lang="ru-RU" dirty="0"/>
              <a:t> ингибиторы, </a:t>
            </a:r>
            <a:r>
              <a:rPr lang="ru-RU" dirty="0" err="1"/>
              <a:t>мембрананың</a:t>
            </a:r>
            <a:r>
              <a:rPr lang="ru-RU" dirty="0"/>
              <a:t> </a:t>
            </a:r>
            <a:r>
              <a:rPr lang="ru-RU" dirty="0" err="1"/>
              <a:t>өткізгіштігін</a:t>
            </a:r>
            <a:r>
              <a:rPr lang="ru-RU" dirty="0"/>
              <a:t> ↓.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358A1D-080E-1E31-1E17-2DFA31FE6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57" y="4553646"/>
            <a:ext cx="3200677" cy="151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58564" t="70922" r="5872" b="2161"/>
          <a:stretch>
            <a:fillRect/>
          </a:stretch>
        </p:blipFill>
        <p:spPr>
          <a:xfrm>
            <a:off x="5349240" y="4457065"/>
            <a:ext cx="2935224" cy="17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86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5021" y="277709"/>
            <a:ext cx="558123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</a:rPr>
              <a:t>Липопротеиндер (ЛП)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Липопротеиндер – ақуыздар мен липидтерден (фосфолипидтер, холестерин, триацилглицериндер - ТАГ, бос май қышқылдары - БМҚ) тұратын кешендер.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ru-RU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Атқаратын қызметіне қарай </a:t>
            </a:r>
            <a:r>
              <a:rPr kumimoji="0" lang="kk-KZ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тасымалдаушы ЛП</a:t>
            </a: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(қан плазмасында болады) және </a:t>
            </a:r>
            <a:r>
              <a:rPr kumimoji="0" lang="kk-KZ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құрылымдық ЛП</a:t>
            </a: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(биомембраналарының, эндоплазмалық тордың және басқа органеллалардың құрамына кіреді). </a:t>
            </a:r>
          </a:p>
        </p:txBody>
      </p:sp>
      <p:pic>
        <p:nvPicPr>
          <p:cNvPr id="1025" name="Рисунок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31" y="1273680"/>
            <a:ext cx="4072258" cy="26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40165" y="3771986"/>
            <a:ext cx="52632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Аталған ЛП-тер барлығы бауырда түзіледі және суда ерімейтін липидтерді тасымалдауға қатысады, яғни олардың тасымалдау формалары боп табылады (1-кесте).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6912" y="601327"/>
            <a:ext cx="265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Липопротеин құрылысы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021" y="3217989"/>
            <a:ext cx="5417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ea typeface="Times New Roman" panose="02020603050405020304" pitchFamily="18" charset="0"/>
              </a:rPr>
              <a:t>Тасымалдаушы ЛП құрамына кіретін липидтерге және олардың арақатынасына қарай төрт түрге бөлінеді: хиломикрондар, тығыздығы өте төмен липопротеиндер (ТӨТЛП н/е пре-β-ЛП), тығыздығы төмен липопротеиндер (ТТЛП н/е β-ЛП) және тығыздығы жоғары липопротеиндер (ТЖЛП н/е α-ЛП).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1" y="54330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dirty="0"/>
              <a:t>ТТЛП – </a:t>
            </a:r>
            <a:r>
              <a:rPr lang="kk-KZ" altLang="ru-RU" b="1" i="1" dirty="0">
                <a:solidFill>
                  <a:schemeClr val="accent1">
                    <a:lumMod val="75000"/>
                  </a:schemeClr>
                </a:solidFill>
              </a:rPr>
              <a:t>атерогенді, </a:t>
            </a:r>
            <a:r>
              <a:rPr lang="kk-KZ" altLang="ru-RU" dirty="0"/>
              <a:t>ал ТЖЛП – </a:t>
            </a:r>
            <a:r>
              <a:rPr lang="kk-KZ" altLang="ru-RU" b="1" dirty="0">
                <a:solidFill>
                  <a:schemeClr val="accent1">
                    <a:lumMod val="75000"/>
                  </a:schemeClr>
                </a:solidFill>
              </a:rPr>
              <a:t>антиатерогенді</a:t>
            </a:r>
            <a:r>
              <a:rPr lang="kk-KZ" altLang="ru-RU" dirty="0"/>
              <a:t> қасиет көрсетеді, олардың арақатынасы қалыпты жағдайда 3 тең болуы қажет: ТТЛП/ТЖЛП = 3.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079" t="18899" r="4394" b="4949"/>
          <a:stretch/>
        </p:blipFill>
        <p:spPr bwMode="auto">
          <a:xfrm>
            <a:off x="1235618" y="887235"/>
            <a:ext cx="7917809" cy="454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5617" y="164672"/>
            <a:ext cx="763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</a:rPr>
              <a:t>1-КЕСТЕ. </a:t>
            </a:r>
            <a:r>
              <a:rPr lang="kk-KZ" b="1" dirty="0"/>
              <a:t>Тасымалдаушы ЛП-дің құрамы және атқаратын қызметтері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34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4165" y="281063"/>
            <a:ext cx="6096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solidFill>
                  <a:srgbClr val="2E74B5"/>
                </a:solidFill>
                <a:ea typeface="Times New Roman" panose="02020603050405020304" pitchFamily="18" charset="0"/>
              </a:rPr>
              <a:t>Фосфопротеиндер (ФП)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ea typeface="Times New Roman" panose="02020603050405020304" pitchFamily="18" charset="0"/>
              </a:rPr>
              <a:t>ФП</a:t>
            </a:r>
            <a:r>
              <a:rPr lang="kk-KZ" b="1" dirty="0">
                <a:ea typeface="Times New Roman" panose="02020603050405020304" pitchFamily="18" charset="0"/>
              </a:rPr>
              <a:t> – </a:t>
            </a:r>
            <a:r>
              <a:rPr lang="kk-KZ" dirty="0">
                <a:ea typeface="Times New Roman" panose="02020603050405020304" pitchFamily="18" charset="0"/>
              </a:rPr>
              <a:t>жай ақуыз және фосфор қышқылының қалдығынан тұратын күрделі белок. Фосфор қышқылы күрделі эфирлік байлыныспен гидроксил тобы бар АҚ-на (сер, тре, тир) жалғасады: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165" y="2018393"/>
            <a:ext cx="6096000" cy="4703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k-KZ" dirty="0">
                <a:ea typeface="Times New Roman" panose="02020603050405020304" pitchFamily="18" charset="0"/>
              </a:rPr>
              <a:t>ФП-дің барлығы құнды, яғни алмастырылмайтын АҚ көзі болады, дамып келе жатқан ағза үшін маңызды роль атқарады.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k-KZ" dirty="0">
                <a:ea typeface="Times New Roman" panose="02020603050405020304" pitchFamily="18" charset="0"/>
              </a:rPr>
              <a:t>Энергия көзі, Н</a:t>
            </a:r>
            <a:r>
              <a:rPr lang="kk-KZ" baseline="-25000" dirty="0">
                <a:ea typeface="Times New Roman" panose="02020603050405020304" pitchFamily="18" charset="0"/>
              </a:rPr>
              <a:t>3</a:t>
            </a:r>
            <a:r>
              <a:rPr lang="kk-KZ" dirty="0">
                <a:ea typeface="Times New Roman" panose="02020603050405020304" pitchFamily="18" charset="0"/>
              </a:rPr>
              <a:t>РО</a:t>
            </a:r>
            <a:r>
              <a:rPr lang="kk-KZ" baseline="-25000" dirty="0">
                <a:ea typeface="Times New Roman" panose="02020603050405020304" pitchFamily="18" charset="0"/>
              </a:rPr>
              <a:t>4</a:t>
            </a:r>
            <a:r>
              <a:rPr lang="kk-KZ" dirty="0">
                <a:ea typeface="Times New Roman" panose="02020603050405020304" pitchFamily="18" charset="0"/>
              </a:rPr>
              <a:t> көзі болып, фосфолипидтердің, нуклеин қышқылдарының түзілуіне жұмсалады.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k-KZ" dirty="0">
                <a:ea typeface="Times New Roman" panose="02020603050405020304" pitchFamily="18" charset="0"/>
              </a:rPr>
              <a:t>Фосфорлану /дефосфорлану арқылы ферменттердің (биокатализаторлар) белсенділігін реттеуге болады. Себебі фосфор қышқылының ақуыз молекуласына қосылғанда, оның конформациясы өзгереді, нәтижесінде белсенділік те өзгереді: не арттады, не төмендеуі мүмкін.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k-KZ" dirty="0">
                <a:ea typeface="Times New Roman" panose="02020603050405020304" pitchFamily="18" charset="0"/>
              </a:rPr>
              <a:t>ФП-дің негізгі өкілдеріне жұмыртқа сарыуызында кездесетін </a:t>
            </a:r>
            <a:r>
              <a:rPr lang="kk-KZ" i="1" dirty="0">
                <a:ea typeface="Times New Roman" panose="02020603050405020304" pitchFamily="18" charset="0"/>
              </a:rPr>
              <a:t>фосвитин, виттелин</a:t>
            </a:r>
            <a:r>
              <a:rPr lang="kk-KZ" dirty="0">
                <a:ea typeface="Times New Roman" panose="02020603050405020304" pitchFamily="18" charset="0"/>
              </a:rPr>
              <a:t>, сүтте – </a:t>
            </a:r>
            <a:r>
              <a:rPr lang="kk-KZ" i="1" dirty="0">
                <a:ea typeface="Times New Roman" panose="02020603050405020304" pitchFamily="18" charset="0"/>
              </a:rPr>
              <a:t>сүт казеині</a:t>
            </a:r>
            <a:r>
              <a:rPr lang="kk-KZ" dirty="0">
                <a:ea typeface="Times New Roman" panose="02020603050405020304" pitchFamily="18" charset="0"/>
              </a:rPr>
              <a:t>, балық уылдырығында – </a:t>
            </a:r>
            <a:r>
              <a:rPr lang="kk-KZ" i="1" dirty="0">
                <a:ea typeface="Times New Roman" panose="02020603050405020304" pitchFamily="18" charset="0"/>
              </a:rPr>
              <a:t>ихтуллин</a:t>
            </a:r>
            <a:r>
              <a:rPr lang="kk-KZ" dirty="0">
                <a:ea typeface="Times New Roman" panose="02020603050405020304" pitchFamily="18" charset="0"/>
              </a:rPr>
              <a:t> жатады. 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438" t="27629" r="19588" b="33196"/>
          <a:stretch/>
        </p:blipFill>
        <p:spPr>
          <a:xfrm>
            <a:off x="6956982" y="1772239"/>
            <a:ext cx="4873658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1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04" y="0"/>
            <a:ext cx="9536591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7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62" y="0"/>
            <a:ext cx="10032475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107A-1408-4B49-896B-B4EAEB0F0564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885" y="558440"/>
            <a:ext cx="48987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Гемоглобин (</a:t>
            </a:r>
            <a:r>
              <a:rPr lang="en-US" sz="2800" b="1" dirty="0" err="1">
                <a:solidFill>
                  <a:srgbClr val="C00000"/>
                </a:solidFill>
              </a:rPr>
              <a:t>Hb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Hb</a:t>
            </a:r>
            <a:r>
              <a:rPr lang="en-US" sz="2000" dirty="0"/>
              <a:t> – </a:t>
            </a:r>
            <a:r>
              <a:rPr lang="ru-RU" sz="2000" dirty="0" err="1"/>
              <a:t>эритроциттердің</a:t>
            </a:r>
            <a:r>
              <a:rPr lang="ru-RU" sz="2000" dirty="0"/>
              <a:t>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белогы</a:t>
            </a:r>
            <a:r>
              <a:rPr lang="ru-RU" sz="2000" dirty="0"/>
              <a:t>.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err="1"/>
              <a:t>Эритроциттер</a:t>
            </a:r>
            <a:r>
              <a:rPr lang="ru-RU" sz="2000" dirty="0"/>
              <a:t> 110-120 </a:t>
            </a:r>
            <a:r>
              <a:rPr lang="ru-RU" sz="2000" dirty="0" err="1"/>
              <a:t>күн</a:t>
            </a:r>
            <a:r>
              <a:rPr lang="ru-RU" sz="2000" dirty="0"/>
              <a:t> </a:t>
            </a:r>
            <a:r>
              <a:rPr lang="ru-RU" sz="2000" dirty="0" err="1"/>
              <a:t>өмір</a:t>
            </a:r>
            <a:r>
              <a:rPr lang="ru-RU" sz="2000" dirty="0"/>
              <a:t> </a:t>
            </a:r>
            <a:r>
              <a:rPr lang="ru-RU" sz="2000" dirty="0" err="1"/>
              <a:t>сүріп</a:t>
            </a:r>
            <a:r>
              <a:rPr lang="ru-RU" sz="2000" dirty="0"/>
              <a:t>, </a:t>
            </a:r>
            <a:r>
              <a:rPr lang="ru-RU" sz="2000" dirty="0" err="1"/>
              <a:t>одан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гемолизге</a:t>
            </a:r>
            <a:r>
              <a:rPr lang="ru-RU" sz="2000" dirty="0"/>
              <a:t> </a:t>
            </a:r>
            <a:r>
              <a:rPr lang="ru-RU" sz="2000" dirty="0" err="1"/>
              <a:t>ұшырайды</a:t>
            </a:r>
            <a:r>
              <a:rPr lang="ru-RU" sz="2000" dirty="0"/>
              <a:t>.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err="1"/>
              <a:t>Күніне</a:t>
            </a:r>
            <a:r>
              <a:rPr lang="ru-RU" sz="2000" dirty="0"/>
              <a:t> 8-9 грамм </a:t>
            </a:r>
            <a:r>
              <a:rPr lang="en-US" sz="2000" dirty="0" err="1"/>
              <a:t>Hb</a:t>
            </a:r>
            <a:r>
              <a:rPr lang="en-US" sz="2000" dirty="0"/>
              <a:t> </a:t>
            </a:r>
            <a:r>
              <a:rPr lang="ru-RU" sz="2000" dirty="0" err="1"/>
              <a:t>бөлінеді</a:t>
            </a:r>
            <a:r>
              <a:rPr lang="ru-RU" sz="2000" dirty="0"/>
              <a:t>.</a:t>
            </a:r>
          </a:p>
          <a:p>
            <a:pPr>
              <a:spcAft>
                <a:spcPts val="1200"/>
              </a:spcAft>
            </a:pPr>
            <a:r>
              <a:rPr lang="ru-RU" sz="2400" b="1" dirty="0" err="1">
                <a:solidFill>
                  <a:srgbClr val="0070C0"/>
                </a:solidFill>
              </a:rPr>
              <a:t>Қызметі</a:t>
            </a:r>
            <a:r>
              <a:rPr lang="ru-RU" sz="2400" b="1" dirty="0">
                <a:solidFill>
                  <a:srgbClr val="0070C0"/>
                </a:solidFill>
              </a:rPr>
              <a:t>: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i="1" dirty="0" err="1"/>
              <a:t>Газдарды</a:t>
            </a:r>
            <a:r>
              <a:rPr lang="ru-RU" sz="2000" b="1" i="1" dirty="0"/>
              <a:t> </a:t>
            </a:r>
            <a:r>
              <a:rPr lang="ru-RU" sz="2000" b="1" i="1" dirty="0" err="1"/>
              <a:t>тасымалдауға</a:t>
            </a:r>
            <a:r>
              <a:rPr lang="ru-RU" sz="2000" b="1" i="1" dirty="0"/>
              <a:t> </a:t>
            </a:r>
            <a:r>
              <a:rPr lang="ru-RU" sz="2000" b="1" i="1" dirty="0" err="1"/>
              <a:t>қатысады</a:t>
            </a:r>
            <a:r>
              <a:rPr lang="ru-RU" sz="2000" dirty="0"/>
              <a:t>:</a:t>
            </a:r>
          </a:p>
          <a:p>
            <a:pPr>
              <a:spcAft>
                <a:spcPts val="1200"/>
              </a:spcAft>
            </a:pPr>
            <a:r>
              <a:rPr lang="en-US" sz="2000" dirty="0" err="1"/>
              <a:t>Hb</a:t>
            </a:r>
            <a:r>
              <a:rPr lang="en-US" sz="2000" dirty="0"/>
              <a:t> + O₂ → </a:t>
            </a:r>
            <a:r>
              <a:rPr lang="en-US" sz="2000" dirty="0" err="1"/>
              <a:t>HbO</a:t>
            </a:r>
            <a:r>
              <a:rPr lang="en-US" sz="2000" dirty="0"/>
              <a:t>₂ (</a:t>
            </a:r>
            <a:r>
              <a:rPr lang="ru-RU" sz="2000" dirty="0" err="1"/>
              <a:t>оксигенация</a:t>
            </a:r>
            <a:r>
              <a:rPr lang="ru-RU" sz="2000" dirty="0"/>
              <a:t> – </a:t>
            </a:r>
            <a:r>
              <a:rPr lang="ru-RU" sz="2000" dirty="0" err="1"/>
              <a:t>өкпе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en-US" sz="2000" dirty="0" err="1"/>
              <a:t>HbO</a:t>
            </a:r>
            <a:r>
              <a:rPr lang="en-US" sz="2000" dirty="0"/>
              <a:t>₂ → </a:t>
            </a:r>
            <a:r>
              <a:rPr lang="en-US" sz="2000" dirty="0" err="1"/>
              <a:t>Hb</a:t>
            </a:r>
            <a:r>
              <a:rPr lang="en-US" sz="2000" dirty="0"/>
              <a:t> + O₂ (</a:t>
            </a:r>
            <a:r>
              <a:rPr lang="ru-RU" sz="2000" dirty="0" err="1"/>
              <a:t>деоксигенация</a:t>
            </a:r>
            <a:r>
              <a:rPr lang="ru-RU" sz="2000" dirty="0"/>
              <a:t> – </a:t>
            </a:r>
            <a:r>
              <a:rPr lang="ru-RU" sz="2000" dirty="0" err="1"/>
              <a:t>тіндер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en-US" sz="2000" dirty="0" err="1"/>
              <a:t>Hb</a:t>
            </a:r>
            <a:r>
              <a:rPr lang="en-US" sz="2000" dirty="0"/>
              <a:t> + CO₂ → </a:t>
            </a:r>
            <a:r>
              <a:rPr lang="en-US" sz="2000" dirty="0" err="1"/>
              <a:t>HbCO</a:t>
            </a:r>
            <a:r>
              <a:rPr lang="en-US" sz="2000" dirty="0"/>
              <a:t>₂ (</a:t>
            </a:r>
            <a:r>
              <a:rPr lang="ru-RU" sz="2000" dirty="0"/>
              <a:t>карбогемоглобин – </a:t>
            </a:r>
            <a:r>
              <a:rPr lang="ru-RU" sz="2000" dirty="0" err="1"/>
              <a:t>тіндер</a:t>
            </a:r>
            <a:r>
              <a:rPr lang="ru-RU" sz="2000" dirty="0"/>
              <a:t>)</a:t>
            </a:r>
          </a:p>
          <a:p>
            <a:pPr>
              <a:spcAft>
                <a:spcPts val="1200"/>
              </a:spcAft>
            </a:pPr>
            <a:r>
              <a:rPr lang="ru-RU" sz="2000" b="1" i="1" dirty="0" err="1"/>
              <a:t>Қышқыл-сілтілі</a:t>
            </a:r>
            <a:r>
              <a:rPr lang="ru-RU" sz="2000" b="1" i="1" dirty="0"/>
              <a:t> тепе-</a:t>
            </a:r>
            <a:r>
              <a:rPr lang="ru-RU" sz="2000" b="1" i="1" dirty="0" err="1"/>
              <a:t>теңдікті</a:t>
            </a:r>
            <a:r>
              <a:rPr lang="ru-RU" sz="2000" b="1" i="1" dirty="0"/>
              <a:t> </a:t>
            </a:r>
            <a:r>
              <a:rPr lang="ru-RU" sz="2000" b="1" i="1" dirty="0" err="1"/>
              <a:t>қамтамасыз</a:t>
            </a:r>
            <a:r>
              <a:rPr lang="ru-RU" sz="2000" b="1" i="1" dirty="0"/>
              <a:t> </a:t>
            </a:r>
            <a:r>
              <a:rPr lang="ru-RU" sz="2000" b="1" i="1" dirty="0" err="1"/>
              <a:t>етеді</a:t>
            </a:r>
            <a:r>
              <a:rPr lang="ru-RU" sz="2000" b="1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501" t="15257" r="19647" b="61375"/>
          <a:stretch/>
        </p:blipFill>
        <p:spPr>
          <a:xfrm>
            <a:off x="3619894" y="126639"/>
            <a:ext cx="914400" cy="863601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2062" r="50364" b="11890"/>
          <a:stretch/>
        </p:blipFill>
        <p:spPr>
          <a:xfrm>
            <a:off x="5894163" y="31392"/>
            <a:ext cx="4706477" cy="31577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892" y="3665016"/>
            <a:ext cx="4263018" cy="31929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60932" y="3082743"/>
            <a:ext cx="4097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6">
                    <a:lumMod val="75000"/>
                  </a:schemeClr>
                </a:solidFill>
              </a:rPr>
              <a:t>Гемнің глобинмен және оттек молекуласымен байланысы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899</Words>
  <Application>Microsoft Office PowerPoint</Application>
  <PresentationFormat>Широкоэкранный</PresentationFormat>
  <Paragraphs>118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CS ChemDraw Drawing</vt:lpstr>
      <vt:lpstr>Күрделі белоктар: хромо- , глико-, липо- және фосфопротеиндер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27</cp:revision>
  <dcterms:created xsi:type="dcterms:W3CDTF">2022-09-09T00:43:36Z</dcterms:created>
  <dcterms:modified xsi:type="dcterms:W3CDTF">2025-09-19T22:12:13Z</dcterms:modified>
</cp:coreProperties>
</file>